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sldIdLst>
    <p:sldId id="301" r:id="rId2"/>
    <p:sldId id="294" r:id="rId3"/>
    <p:sldId id="290" r:id="rId4"/>
    <p:sldId id="295" r:id="rId5"/>
    <p:sldId id="296" r:id="rId6"/>
    <p:sldId id="297" r:id="rId7"/>
    <p:sldId id="298" r:id="rId8"/>
    <p:sldId id="299" r:id="rId9"/>
    <p:sldId id="266" r:id="rId10"/>
    <p:sldId id="310" r:id="rId11"/>
    <p:sldId id="268" r:id="rId12"/>
    <p:sldId id="269" r:id="rId13"/>
    <p:sldId id="270" r:id="rId14"/>
    <p:sldId id="271" r:id="rId15"/>
    <p:sldId id="272" r:id="rId16"/>
    <p:sldId id="311" r:id="rId17"/>
    <p:sldId id="274" r:id="rId18"/>
    <p:sldId id="275" r:id="rId19"/>
    <p:sldId id="276" r:id="rId20"/>
    <p:sldId id="312" r:id="rId21"/>
    <p:sldId id="278" r:id="rId22"/>
    <p:sldId id="279" r:id="rId23"/>
    <p:sldId id="280" r:id="rId24"/>
    <p:sldId id="281" r:id="rId25"/>
    <p:sldId id="282" r:id="rId26"/>
    <p:sldId id="283" r:id="rId27"/>
    <p:sldId id="31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6A"/>
    <a:srgbClr val="F7A60F"/>
    <a:srgbClr val="B7E1CE"/>
    <a:srgbClr val="363D45"/>
    <a:srgbClr val="F6F6F6"/>
    <a:srgbClr val="C00000"/>
    <a:srgbClr val="EB1312"/>
    <a:srgbClr val="404040"/>
    <a:srgbClr val="A50F0F"/>
    <a:srgbClr val="B3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9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106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81-4443-AF28-8C021B5AB216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81-4443-AF28-8C021B5AB216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81-4443-AF28-8C021B5AB216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81-4443-AF28-8C021B5AB2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081-4443-AF28-8C021B5AB2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D4497-FEB9-4F5F-8FCE-198333A73E6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046A2-B275-4334-B459-3F704E33FD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46A2-B275-4334-B459-3F704E33FD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46A2-B275-4334-B459-3F704E33FDB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EA5A-FB22-4F22-B2F3-F1709D027E8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434C-3952-4AF9-B8A5-FAF59321A86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EA5A-FB22-4F22-B2F3-F1709D027E8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FBAF-A0C2-48F9-8EB7-2EF97726E9F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084320" y="567660"/>
            <a:ext cx="5231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600" b="1" kern="10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团队领导能力的概念</a:t>
            </a:r>
            <a:endParaRPr lang="zh-CN" altLang="zh-CN" sz="3600" kern="100" dirty="0">
              <a:solidFill>
                <a:schemeClr val="bg1"/>
              </a:solidFill>
              <a:latin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E5326-045D-41B3-A741-3431DB955C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B9337-9460-4D8D-9959-8C02080CBA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E5326-045D-41B3-A741-3431DB955C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B9337-9460-4D8D-9959-8C02080CBA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64457" y="384628"/>
            <a:ext cx="11263086" cy="608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31970" y="567660"/>
            <a:ext cx="5231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600" b="1" kern="10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领导能力的构成</a:t>
            </a:r>
            <a:endParaRPr lang="zh-CN" altLang="zh-CN" sz="3600" kern="100" dirty="0">
              <a:solidFill>
                <a:schemeClr val="bg1"/>
              </a:solidFill>
              <a:latin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179570" y="567660"/>
            <a:ext cx="5231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600" b="1" kern="10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领导能力的重要性</a:t>
            </a:r>
            <a:endParaRPr lang="zh-CN" altLang="zh-CN" sz="3600" kern="100" dirty="0">
              <a:solidFill>
                <a:schemeClr val="bg1"/>
              </a:solidFill>
              <a:latin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4179570" y="567660"/>
            <a:ext cx="5231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3600" b="1" kern="10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建立高效团队领导</a:t>
            </a:r>
            <a:endParaRPr lang="zh-CN" altLang="zh-CN" sz="3600" b="1" kern="100" dirty="0">
              <a:solidFill>
                <a:schemeClr val="bg1"/>
              </a:solidFill>
              <a:latin typeface="等线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E5326-045D-41B3-A741-3431DB955C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B9337-9460-4D8D-9959-8C02080CBA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E5326-045D-41B3-A741-3431DB955C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B9337-9460-4D8D-9959-8C02080CBA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E5326-045D-41B3-A741-3431DB955C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B9337-9460-4D8D-9959-8C02080CBA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E5326-045D-41B3-A741-3431DB955C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B9337-9460-4D8D-9959-8C02080CBA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E5326-045D-41B3-A741-3431DB955C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B9337-9460-4D8D-9959-8C02080CBA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87593" y="277915"/>
            <a:ext cx="11629103" cy="63021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06899" y="4354522"/>
            <a:ext cx="5189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企业培训团队领导力专用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含详细内容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941656" y="5082604"/>
            <a:ext cx="491844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culture specific / with details / all fonts can be changed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8195" y="1402257"/>
            <a:ext cx="5062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字魂58号-创中黑-Regular" panose="00000500000000000000" pitchFamily="2" charset="-122"/>
                <a:ea typeface="字魂58号-创中黑-Regular" panose="00000500000000000000" pitchFamily="2" charset="-122"/>
              </a:rPr>
              <a:t>企业培训</a:t>
            </a:r>
            <a:endParaRPr lang="en-US" altLang="zh-CN" sz="8000" dirty="0">
              <a:solidFill>
                <a:schemeClr val="bg1"/>
              </a:solidFill>
              <a:latin typeface="字魂58号-创中黑-Regular" panose="00000500000000000000" pitchFamily="2" charset="-122"/>
              <a:ea typeface="字魂58号-创中黑-Regular" panose="000005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8195" y="2725696"/>
            <a:ext cx="572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字魂58号-创中黑-Regular" panose="00000500000000000000" pitchFamily="2" charset="-122"/>
                <a:ea typeface="字魂58号-创中黑-Regular" panose="00000500000000000000" pitchFamily="2" charset="-122"/>
              </a:rPr>
              <a:t>团队领导力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6928"/>
          <a:stretch>
            <a:fillRect/>
          </a:stretch>
        </p:blipFill>
        <p:spPr>
          <a:xfrm>
            <a:off x="6298063" y="383858"/>
            <a:ext cx="5503712" cy="604650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97161" y="383858"/>
            <a:ext cx="666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企业培训团队领导力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40328" y="1441724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41656" y="1049117"/>
            <a:ext cx="1343689" cy="195483"/>
            <a:chOff x="941656" y="1049117"/>
            <a:chExt cx="1343689" cy="195483"/>
          </a:xfrm>
        </p:grpSpPr>
        <p:sp>
          <p:nvSpPr>
            <p:cNvPr id="3" name="椭圆 2"/>
            <p:cNvSpPr/>
            <p:nvPr/>
          </p:nvSpPr>
          <p:spPr>
            <a:xfrm>
              <a:off x="941656" y="1049117"/>
              <a:ext cx="190215" cy="1902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518393" y="1049117"/>
              <a:ext cx="190215" cy="1902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095130" y="1054385"/>
              <a:ext cx="190215" cy="1902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/>
          <p:cNvSpPr/>
          <p:nvPr/>
        </p:nvSpPr>
        <p:spPr>
          <a:xfrm>
            <a:off x="941656" y="5676900"/>
            <a:ext cx="1915844" cy="3447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汇报人：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</a:rPr>
              <a:t>xiazaii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3377447" y="5676900"/>
            <a:ext cx="1915844" cy="3447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汇报时间：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2020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c233c243362d6cb8ebd58171c569ba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713" y="-8223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4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9"/>
          <p:cNvSpPr txBox="1"/>
          <p:nvPr/>
        </p:nvSpPr>
        <p:spPr>
          <a:xfrm>
            <a:off x="4870660" y="3181674"/>
            <a:ext cx="83520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领导力的构成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8516108" y="1776820"/>
            <a:ext cx="1061189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 spc="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7200" spc="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5861447" y="4410603"/>
            <a:ext cx="63705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culture specific / with details / all fonts can be changed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597094" y="1471220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193151" y="5605685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6928"/>
          <a:stretch>
            <a:fillRect/>
          </a:stretch>
        </p:blipFill>
        <p:spPr>
          <a:xfrm>
            <a:off x="586812" y="405748"/>
            <a:ext cx="5503712" cy="604650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499630" y="1080269"/>
            <a:ext cx="4226709" cy="3654397"/>
            <a:chOff x="524164" y="1385451"/>
            <a:chExt cx="3717636" cy="3214255"/>
          </a:xfrm>
        </p:grpSpPr>
        <p:graphicFrame>
          <p:nvGraphicFramePr>
            <p:cNvPr id="3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6"/>
            <p:cNvSpPr txBox="1"/>
            <p:nvPr/>
          </p:nvSpPr>
          <p:spPr>
            <a:xfrm>
              <a:off x="1190824" y="2626056"/>
              <a:ext cx="1410602" cy="29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49" charset="-122"/>
                </a:rPr>
                <a:t>法定权</a:t>
              </a: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2570906" y="2752878"/>
              <a:ext cx="953905" cy="393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49" charset="-122"/>
                </a:rPr>
                <a:t>奖赏权</a:t>
              </a:r>
            </a:p>
          </p:txBody>
        </p:sp>
        <p:sp>
          <p:nvSpPr>
            <p:cNvPr id="6" name="TextBox 19"/>
            <p:cNvSpPr txBox="1"/>
            <p:nvPr/>
          </p:nvSpPr>
          <p:spPr>
            <a:xfrm>
              <a:off x="1828508" y="3479486"/>
              <a:ext cx="953905" cy="393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49" charset="-122"/>
                </a:rPr>
                <a:t>惩罚权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320903" y="4978427"/>
            <a:ext cx="301544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权力就是将意愿强加于他人身上的支配力量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667114" y="2218504"/>
            <a:ext cx="818605" cy="1683196"/>
            <a:chOff x="2667114" y="2218504"/>
            <a:chExt cx="818605" cy="16831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矩形: 折角 9"/>
            <p:cNvSpPr/>
            <p:nvPr/>
          </p:nvSpPr>
          <p:spPr>
            <a:xfrm flipV="1">
              <a:off x="2667114" y="2218504"/>
              <a:ext cx="818605" cy="1683196"/>
            </a:xfrm>
            <a:prstGeom prst="folded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23094" y="2552271"/>
              <a:ext cx="525887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影响力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11012" y="2183354"/>
            <a:ext cx="1039083" cy="1757066"/>
            <a:chOff x="1585957" y="2977600"/>
            <a:chExt cx="2272262" cy="17570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矩形: 折角 12"/>
            <p:cNvSpPr/>
            <p:nvPr/>
          </p:nvSpPr>
          <p:spPr>
            <a:xfrm>
              <a:off x="1585957" y="2977600"/>
              <a:ext cx="2272262" cy="1757066"/>
            </a:xfrm>
            <a:prstGeom prst="folded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167713" y="3352344"/>
              <a:ext cx="1143115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典范权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7150" y="2181569"/>
            <a:ext cx="714658" cy="1757066"/>
            <a:chOff x="4216157" y="2352631"/>
            <a:chExt cx="714658" cy="17570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矩形: 折角 11"/>
            <p:cNvSpPr/>
            <p:nvPr/>
          </p:nvSpPr>
          <p:spPr>
            <a:xfrm>
              <a:off x="4216157" y="2352631"/>
              <a:ext cx="714658" cy="1757066"/>
            </a:xfrm>
            <a:prstGeom prst="folded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21008" y="2831095"/>
              <a:ext cx="226929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专家权</a:t>
              </a:r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993209" y="4602140"/>
            <a:ext cx="3600818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影响力是一种不运用权力就使他人或下属做事的能力</a:t>
            </a: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五边形 37"/>
          <p:cNvSpPr/>
          <p:nvPr/>
        </p:nvSpPr>
        <p:spPr>
          <a:xfrm>
            <a:off x="4392014" y="2576759"/>
            <a:ext cx="1854200" cy="569912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ea typeface="微软雅黑" panose="020B0503020204020204" pitchFamily="34" charset="-122"/>
              </a:rPr>
              <a:t>典范权</a:t>
            </a:r>
          </a:p>
        </p:txBody>
      </p:sp>
      <p:sp>
        <p:nvSpPr>
          <p:cNvPr id="46" name="五边形 45"/>
          <p:cNvSpPr/>
          <p:nvPr/>
        </p:nvSpPr>
        <p:spPr>
          <a:xfrm>
            <a:off x="4256365" y="4297465"/>
            <a:ext cx="1854200" cy="568325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ea typeface="微软雅黑" panose="020B0503020204020204" pitchFamily="34" charset="-122"/>
              </a:rPr>
              <a:t>专家权</a:t>
            </a:r>
          </a:p>
        </p:txBody>
      </p:sp>
      <p:sp>
        <p:nvSpPr>
          <p:cNvPr id="47" name="燕尾形 46"/>
          <p:cNvSpPr/>
          <p:nvPr/>
        </p:nvSpPr>
        <p:spPr bwMode="auto">
          <a:xfrm>
            <a:off x="2329355" y="3013490"/>
            <a:ext cx="2062659" cy="1874835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9" name="TextBox 3"/>
          <p:cNvSpPr txBox="1"/>
          <p:nvPr/>
        </p:nvSpPr>
        <p:spPr>
          <a:xfrm>
            <a:off x="2628216" y="388962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影响力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5974916" y="2113307"/>
            <a:ext cx="4219005" cy="1496816"/>
            <a:chOff x="6715695" y="2437639"/>
            <a:chExt cx="4219005" cy="1496816"/>
          </a:xfrm>
        </p:grpSpPr>
        <p:sp>
          <p:nvSpPr>
            <p:cNvPr id="36" name="圆角矩形 35"/>
            <p:cNvSpPr/>
            <p:nvPr/>
          </p:nvSpPr>
          <p:spPr bwMode="auto">
            <a:xfrm>
              <a:off x="6715695" y="2437639"/>
              <a:ext cx="4219005" cy="149681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327669" y="2658223"/>
              <a:ext cx="2624866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  修养 作风  品格 自律 魅力 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74916" y="3855752"/>
            <a:ext cx="4219005" cy="1496816"/>
            <a:chOff x="6715695" y="4180084"/>
            <a:chExt cx="4219005" cy="1496816"/>
          </a:xfrm>
        </p:grpSpPr>
        <p:sp>
          <p:nvSpPr>
            <p:cNvPr id="43" name="圆角矩形 42"/>
            <p:cNvSpPr/>
            <p:nvPr/>
          </p:nvSpPr>
          <p:spPr bwMode="auto">
            <a:xfrm>
              <a:off x="6715695" y="4180084"/>
              <a:ext cx="4219005" cy="149681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327669" y="4494940"/>
              <a:ext cx="2624866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 知识 业绩 惊讶 资历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…...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 animBg="1"/>
      <p:bldP spid="47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7"/>
          <p:cNvGraphicFramePr/>
          <p:nvPr/>
        </p:nvGraphicFramePr>
        <p:xfrm>
          <a:off x="2011363" y="1971675"/>
          <a:ext cx="7993062" cy="38144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项目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权力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影响力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来源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法定职位，由组织带来和规定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完全依靠个人的素质、品德、业绩和魅力而来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范围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受时空限制，受权限限制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不受时空限制，可以超越权限，甚至超越组织的局限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大小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确定，不因人而异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不确定，因人而异，同一职位上的经理，有的人有影响力，有的人没有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方式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以行政命令的方式实现，是一种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外在的作用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自觉接受，是一种内在的影响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效果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服从、敬畏，也可以调职、离职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的方式逃避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追随、信赖、爱戴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性质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强制性地影响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16280" indent="-3714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81100" indent="-50990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589405" indent="-565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1997075" indent="-6559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4542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114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3686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25875" indent="-655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自然地影响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折角 11"/>
          <p:cNvSpPr/>
          <p:nvPr/>
        </p:nvSpPr>
        <p:spPr>
          <a:xfrm>
            <a:off x="2415868" y="3155584"/>
            <a:ext cx="1304925" cy="1304925"/>
          </a:xfrm>
          <a:prstGeom prst="foldedCorne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权利</a:t>
            </a:r>
          </a:p>
        </p:txBody>
      </p:sp>
      <p:sp>
        <p:nvSpPr>
          <p:cNvPr id="13" name="矩形: 折角 12"/>
          <p:cNvSpPr/>
          <p:nvPr/>
        </p:nvSpPr>
        <p:spPr>
          <a:xfrm>
            <a:off x="3720793" y="2026549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对下属影响有限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折角 13"/>
          <p:cNvSpPr/>
          <p:nvPr/>
        </p:nvSpPr>
        <p:spPr>
          <a:xfrm>
            <a:off x="4298725" y="2962275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不能用来激励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折角 14"/>
          <p:cNvSpPr/>
          <p:nvPr/>
        </p:nvSpPr>
        <p:spPr>
          <a:xfrm>
            <a:off x="4298725" y="4009329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不能使人自觉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折角 15"/>
          <p:cNvSpPr/>
          <p:nvPr/>
        </p:nvSpPr>
        <p:spPr>
          <a:xfrm>
            <a:off x="3534357" y="4695127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不能产生认同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折角 21"/>
          <p:cNvSpPr/>
          <p:nvPr/>
        </p:nvSpPr>
        <p:spPr>
          <a:xfrm>
            <a:off x="7537759" y="3155584"/>
            <a:ext cx="1304925" cy="1304925"/>
          </a:xfrm>
          <a:prstGeom prst="foldedCorne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影响力</a:t>
            </a:r>
          </a:p>
        </p:txBody>
      </p:sp>
      <p:sp>
        <p:nvSpPr>
          <p:cNvPr id="23" name="矩形: 折角 22"/>
          <p:cNvSpPr/>
          <p:nvPr/>
        </p:nvSpPr>
        <p:spPr>
          <a:xfrm>
            <a:off x="8842684" y="2026549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是一种追随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折角 23"/>
          <p:cNvSpPr/>
          <p:nvPr/>
        </p:nvSpPr>
        <p:spPr>
          <a:xfrm>
            <a:off x="9420616" y="2962275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是一种自觉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折角 24"/>
          <p:cNvSpPr/>
          <p:nvPr/>
        </p:nvSpPr>
        <p:spPr>
          <a:xfrm>
            <a:off x="9420616" y="4009329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是一种认同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折角 25"/>
          <p:cNvSpPr/>
          <p:nvPr/>
        </p:nvSpPr>
        <p:spPr>
          <a:xfrm>
            <a:off x="8656248" y="4695127"/>
            <a:ext cx="933450" cy="93345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是非制度化的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棱台 6"/>
          <p:cNvSpPr/>
          <p:nvPr/>
        </p:nvSpPr>
        <p:spPr>
          <a:xfrm>
            <a:off x="2124075" y="2400300"/>
            <a:ext cx="3781425" cy="1247775"/>
          </a:xfrm>
          <a:prstGeom prst="beve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棱台 9"/>
          <p:cNvSpPr/>
          <p:nvPr/>
        </p:nvSpPr>
        <p:spPr>
          <a:xfrm>
            <a:off x="6343650" y="2400299"/>
            <a:ext cx="3781425" cy="1247775"/>
          </a:xfrm>
          <a:prstGeom prst="beve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棱台 10"/>
          <p:cNvSpPr/>
          <p:nvPr/>
        </p:nvSpPr>
        <p:spPr>
          <a:xfrm>
            <a:off x="2124075" y="3990975"/>
            <a:ext cx="3781425" cy="1247775"/>
          </a:xfrm>
          <a:prstGeom prst="beve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棱台 11"/>
          <p:cNvSpPr/>
          <p:nvPr/>
        </p:nvSpPr>
        <p:spPr>
          <a:xfrm>
            <a:off x="6343650" y="3990974"/>
            <a:ext cx="3781425" cy="1247775"/>
          </a:xfrm>
          <a:prstGeom prst="beve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491163" y="3100387"/>
            <a:ext cx="1266825" cy="126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47399" y="3317586"/>
            <a:ext cx="1210588" cy="78752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慎用权利，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建立影响力</a:t>
            </a:r>
          </a:p>
        </p:txBody>
      </p:sp>
      <p:sp>
        <p:nvSpPr>
          <p:cNvPr id="16" name="矩形 15"/>
          <p:cNvSpPr/>
          <p:nvPr/>
        </p:nvSpPr>
        <p:spPr>
          <a:xfrm>
            <a:off x="2596708" y="2794366"/>
            <a:ext cx="253570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权力的作用是暂时性的、不连续的和不持久的。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11301" y="2941637"/>
            <a:ext cx="3562350" cy="48736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让下属明白，为什么要这样实行权力。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459109" y="4367212"/>
            <a:ext cx="281090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必须依据公平、公正、公开的规则做出奖惩决定。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708755" y="4448009"/>
            <a:ext cx="3416320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在特定情况下，万不得已时再运用权力。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9"/>
          <p:cNvSpPr txBox="1"/>
          <p:nvPr/>
        </p:nvSpPr>
        <p:spPr>
          <a:xfrm>
            <a:off x="4870660" y="3181674"/>
            <a:ext cx="83520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领导力的重要性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8503284" y="1776820"/>
            <a:ext cx="108683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 spc="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7200" spc="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5861447" y="4410603"/>
            <a:ext cx="63705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culture specific / with details / all fonts can be changed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597094" y="1471220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193151" y="5605685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6928"/>
          <a:stretch>
            <a:fillRect/>
          </a:stretch>
        </p:blipFill>
        <p:spPr>
          <a:xfrm>
            <a:off x="586812" y="405748"/>
            <a:ext cx="5503712" cy="604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55" y="1800733"/>
            <a:ext cx="4884801" cy="3256534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717536" y="3429000"/>
            <a:ext cx="46961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当狮子带领的羊群遭遇羊带领的狮群你觉得谁会胜？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79650" y="3846461"/>
            <a:ext cx="4960712" cy="381000"/>
          </a:xfrm>
          <a:prstGeom prst="rect">
            <a:avLst/>
          </a:prstGeom>
          <a:noFill/>
          <a:ln w="28575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一个团队的领导对于这个团队来说到底意味着什么？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17536" y="4230168"/>
            <a:ext cx="3660902" cy="8945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领导决定了团队的一切！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领导风格决定团队风格；领导思维决定团队思维！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领导进步则团队进步；领导改变则团队改变！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17536" y="5236823"/>
            <a:ext cx="4956176" cy="613694"/>
          </a:xfrm>
          <a:prstGeom prst="rect">
            <a:avLst/>
          </a:prstGeom>
          <a:noFill/>
          <a:ln w="28575">
            <a:noFill/>
            <a:prstDash val="dash"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不要抱怨你的下属是只羊，因为他是狮子还是羊并不重要。重要的是你是不是一头雄狮！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40" y="1973432"/>
            <a:ext cx="6176010" cy="43182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0100" y="1973432"/>
            <a:ext cx="4429125" cy="393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不只是企业领导团队的事情，一个企业团队领导力的好坏是与其他人相关联的，也就是说不仅要在领导团队成员之间，而且要在领导团队和干部职工之间形成一种聚合关系。这种聚合可以产生很强烈的凝聚力。“火车跑得快，全靠车头带”，没有干部职工的拥护，没有干部职工全心全意地跟着你走，你是当不好领导的。这也就是我们常说的“得民心者得天下”。这也就“开放的沟通”。只有领导团队把企业愿景、企业的发展战略准确及时地传达到每一个干部职工，让干部职工准确明白领导团队的意图，明白自己在企业改革发展中所能分享的成果，才能激励干部职工全心全意地跟着领导干事业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1" y="1809599"/>
            <a:ext cx="6991350" cy="39782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086725" y="3005435"/>
            <a:ext cx="2905125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领导力不足对团队的影响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、领导力不足必然导致管理混乱、效率低下。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、领导力不足是团队发展出现停滞的最主要内部原因。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53500" y="1216044"/>
            <a:ext cx="218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42113" y="2559547"/>
            <a:ext cx="4425186" cy="638058"/>
            <a:chOff x="4115271" y="632286"/>
            <a:chExt cx="3920221" cy="565248"/>
          </a:xfrm>
        </p:grpSpPr>
        <p:sp>
          <p:nvSpPr>
            <p:cNvPr id="9" name="TextBox 8"/>
            <p:cNvSpPr txBox="1"/>
            <p:nvPr/>
          </p:nvSpPr>
          <p:spPr>
            <a:xfrm>
              <a:off x="4924932" y="632286"/>
              <a:ext cx="3110560" cy="518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团队领导力的概念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5271" y="679489"/>
              <a:ext cx="583732" cy="5180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0 1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42113" y="3456282"/>
            <a:ext cx="4323744" cy="605066"/>
            <a:chOff x="4115271" y="627243"/>
            <a:chExt cx="3830355" cy="536021"/>
          </a:xfrm>
        </p:grpSpPr>
        <p:sp>
          <p:nvSpPr>
            <p:cNvPr id="16" name="TextBox 15"/>
            <p:cNvSpPr txBox="1"/>
            <p:nvPr/>
          </p:nvSpPr>
          <p:spPr>
            <a:xfrm>
              <a:off x="4956033" y="645219"/>
              <a:ext cx="2989593" cy="518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领导力的构成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5271" y="627243"/>
              <a:ext cx="600745" cy="5180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kern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0 2</a:t>
              </a:r>
              <a:endParaRPr lang="zh-CN" altLang="en-US" sz="3200" kern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97344" y="4235707"/>
            <a:ext cx="4401679" cy="648802"/>
            <a:chOff x="4075611" y="622768"/>
            <a:chExt cx="3899397" cy="574766"/>
          </a:xfrm>
        </p:grpSpPr>
        <p:sp>
          <p:nvSpPr>
            <p:cNvPr id="22" name="TextBox 21"/>
            <p:cNvSpPr txBox="1"/>
            <p:nvPr/>
          </p:nvSpPr>
          <p:spPr>
            <a:xfrm>
              <a:off x="4985415" y="622768"/>
              <a:ext cx="2989593" cy="51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领导力的重要性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5611" y="679489"/>
              <a:ext cx="672753" cy="5180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kern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0 3</a:t>
              </a:r>
              <a:endParaRPr lang="zh-CN" altLang="en-US" sz="3200" kern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42113" y="5057181"/>
            <a:ext cx="5234746" cy="615165"/>
            <a:chOff x="4115271" y="600321"/>
            <a:chExt cx="4637401" cy="544967"/>
          </a:xfrm>
        </p:grpSpPr>
        <p:sp>
          <p:nvSpPr>
            <p:cNvPr id="28" name="TextBox 27"/>
            <p:cNvSpPr txBox="1"/>
            <p:nvPr/>
          </p:nvSpPr>
          <p:spPr>
            <a:xfrm>
              <a:off x="4977167" y="600321"/>
              <a:ext cx="3775505" cy="518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建立高效团队的领导力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15271" y="627243"/>
              <a:ext cx="600745" cy="5180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kern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0 4</a:t>
              </a:r>
              <a:endParaRPr lang="zh-CN" altLang="en-US" sz="3200" kern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7"/>
          <p:cNvSpPr txBox="1"/>
          <p:nvPr/>
        </p:nvSpPr>
        <p:spPr>
          <a:xfrm>
            <a:off x="7120094" y="1005403"/>
            <a:ext cx="2185654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9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6928"/>
          <a:stretch>
            <a:fillRect/>
          </a:stretch>
        </p:blipFill>
        <p:spPr>
          <a:xfrm>
            <a:off x="586812" y="405748"/>
            <a:ext cx="5503712" cy="604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9"/>
          <p:cNvSpPr txBox="1"/>
          <p:nvPr/>
        </p:nvSpPr>
        <p:spPr>
          <a:xfrm>
            <a:off x="4870660" y="3181674"/>
            <a:ext cx="83520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建立高效团队领导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8516910" y="1776820"/>
            <a:ext cx="105958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 spc="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7200" spc="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5861447" y="4410603"/>
            <a:ext cx="63705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culture specific / with details / all fonts can be changed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597094" y="1471220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193151" y="5605685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6928"/>
          <a:stretch>
            <a:fillRect/>
          </a:stretch>
        </p:blipFill>
        <p:spPr>
          <a:xfrm>
            <a:off x="586812" y="405748"/>
            <a:ext cx="5503712" cy="604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MH_Title_1"/>
          <p:cNvSpPr>
            <a:spLocks noChangeArrowheads="1"/>
          </p:cNvSpPr>
          <p:nvPr/>
        </p:nvSpPr>
        <p:spPr bwMode="auto">
          <a:xfrm>
            <a:off x="960196" y="2880346"/>
            <a:ext cx="2441693" cy="2269599"/>
          </a:xfrm>
          <a:prstGeom prst="bevel">
            <a:avLst/>
          </a:prstGeom>
          <a:noFill/>
          <a:ln w="28575">
            <a:noFill/>
          </a:ln>
        </p:spPr>
        <p:txBody>
          <a:bodyPr lIns="0" tIns="0" rIns="10794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领导的思维方式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3555138" y="216348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成功是因为态度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3555138" y="2917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我是我认为的我</a:t>
            </a:r>
          </a:p>
        </p:txBody>
      </p:sp>
      <p:sp>
        <p:nvSpPr>
          <p:cNvPr id="59" name="TextBox 24"/>
          <p:cNvSpPr txBox="1"/>
          <p:nvPr/>
        </p:nvSpPr>
        <p:spPr>
          <a:xfrm>
            <a:off x="3555138" y="37121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我是一切的根源</a:t>
            </a:r>
          </a:p>
        </p:txBody>
      </p:sp>
      <p:sp>
        <p:nvSpPr>
          <p:cNvPr id="61" name="TextBox 24"/>
          <p:cNvSpPr txBox="1"/>
          <p:nvPr/>
        </p:nvSpPr>
        <p:spPr>
          <a:xfrm>
            <a:off x="3555138" y="4460445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不是不可能，</a:t>
            </a:r>
          </a:p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只是暂时没有找到方法。</a:t>
            </a:r>
          </a:p>
        </p:txBody>
      </p:sp>
      <p:sp>
        <p:nvSpPr>
          <p:cNvPr id="63" name="TextBox 24"/>
          <p:cNvSpPr txBox="1"/>
          <p:nvPr/>
        </p:nvSpPr>
        <p:spPr>
          <a:xfrm>
            <a:off x="3555138" y="53110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每天进步一点点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97233" y="2163484"/>
            <a:ext cx="5090237" cy="3393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  <p:bldP spid="59" grpId="0"/>
      <p:bldP spid="61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596900" y="2170682"/>
            <a:ext cx="2860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成功是因为态度</a:t>
            </a:r>
          </a:p>
        </p:txBody>
      </p:sp>
      <p:sp>
        <p:nvSpPr>
          <p:cNvPr id="29" name="矩形 28"/>
          <p:cNvSpPr/>
          <p:nvPr/>
        </p:nvSpPr>
        <p:spPr>
          <a:xfrm>
            <a:off x="617511" y="2558398"/>
            <a:ext cx="2794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今天的态度，可能决定不了今天的结果。但今天的态度，将决定明天的结果。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77643" y="2233531"/>
            <a:ext cx="2860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我是一切的根源</a:t>
            </a:r>
          </a:p>
        </p:txBody>
      </p:sp>
      <p:sp>
        <p:nvSpPr>
          <p:cNvPr id="31" name="矩形 30"/>
          <p:cNvSpPr/>
          <p:nvPr/>
        </p:nvSpPr>
        <p:spPr>
          <a:xfrm>
            <a:off x="4698626" y="2621375"/>
            <a:ext cx="2794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没有怀才不遇，只是你没有你想得那么优秀而已！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758386" y="2602863"/>
            <a:ext cx="2860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每天进步一点点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819900" y="4517052"/>
            <a:ext cx="45034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不是不可能，只是暂时没有找到方法</a:t>
            </a:r>
          </a:p>
        </p:txBody>
      </p:sp>
      <p:sp>
        <p:nvSpPr>
          <p:cNvPr id="35" name="矩形 34"/>
          <p:cNvSpPr/>
          <p:nvPr/>
        </p:nvSpPr>
        <p:spPr>
          <a:xfrm>
            <a:off x="6840511" y="4905097"/>
            <a:ext cx="279474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一切皆有可能 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   liNing</a:t>
            </a:r>
          </a:p>
          <a:p>
            <a:pPr>
              <a:spcBef>
                <a:spcPct val="5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没有什么不可能 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   adidas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712484" y="4558935"/>
            <a:ext cx="2860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我是我认为的我</a:t>
            </a:r>
          </a:p>
        </p:txBody>
      </p:sp>
      <p:sp>
        <p:nvSpPr>
          <p:cNvPr id="37" name="矩形 36"/>
          <p:cNvSpPr/>
          <p:nvPr/>
        </p:nvSpPr>
        <p:spPr>
          <a:xfrm>
            <a:off x="2733517" y="4947142"/>
            <a:ext cx="2794747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事物本身并不会影响我们，影响我们的是我们对事物的看法。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叔本华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5971" y="3052262"/>
            <a:ext cx="12183383" cy="1320665"/>
            <a:chOff x="10145" y="3351414"/>
            <a:chExt cx="12183383" cy="1320665"/>
          </a:xfrm>
          <a:solidFill>
            <a:schemeClr val="bg1">
              <a:lumMod val="65000"/>
            </a:schemeClr>
          </a:solidFill>
        </p:grpSpPr>
        <p:cxnSp>
          <p:nvCxnSpPr>
            <p:cNvPr id="39" name="直接连接符 2"/>
            <p:cNvCxnSpPr/>
            <p:nvPr/>
          </p:nvCxnSpPr>
          <p:spPr>
            <a:xfrm>
              <a:off x="10145" y="4011746"/>
              <a:ext cx="1427741" cy="0"/>
            </a:xfrm>
            <a:prstGeom prst="line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grpSp>
          <p:nvGrpSpPr>
            <p:cNvPr id="40" name="组合 4"/>
            <p:cNvGrpSpPr/>
            <p:nvPr/>
          </p:nvGrpSpPr>
          <p:grpSpPr>
            <a:xfrm>
              <a:off x="1437886" y="3351414"/>
              <a:ext cx="978003" cy="1149334"/>
              <a:chOff x="1571625" y="2825350"/>
              <a:chExt cx="978695" cy="1150147"/>
            </a:xfrm>
            <a:grpFill/>
          </p:grpSpPr>
          <p:sp>
            <p:nvSpPr>
              <p:cNvPr id="58" name="同心圆 8"/>
              <p:cNvSpPr/>
              <p:nvPr/>
            </p:nvSpPr>
            <p:spPr>
              <a:xfrm>
                <a:off x="1571625" y="2996802"/>
                <a:ext cx="978695" cy="978695"/>
              </a:xfrm>
              <a:prstGeom prst="donut">
                <a:avLst>
                  <a:gd name="adj" fmla="val 1097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等腰三角形 6"/>
              <p:cNvSpPr/>
              <p:nvPr/>
            </p:nvSpPr>
            <p:spPr>
              <a:xfrm>
                <a:off x="1911810" y="2825350"/>
                <a:ext cx="298323" cy="257175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7"/>
            <p:cNvGrpSpPr/>
            <p:nvPr/>
          </p:nvGrpSpPr>
          <p:grpSpPr>
            <a:xfrm flipV="1">
              <a:off x="3484314" y="3522745"/>
              <a:ext cx="978003" cy="1149334"/>
              <a:chOff x="1571625" y="2825350"/>
              <a:chExt cx="978695" cy="1150147"/>
            </a:xfrm>
            <a:grpFill/>
          </p:grpSpPr>
          <p:sp>
            <p:nvSpPr>
              <p:cNvPr id="56" name="同心圆 13"/>
              <p:cNvSpPr/>
              <p:nvPr/>
            </p:nvSpPr>
            <p:spPr>
              <a:xfrm rot="10800000">
                <a:off x="1571625" y="2996802"/>
                <a:ext cx="978695" cy="978695"/>
              </a:xfrm>
              <a:prstGeom prst="donut">
                <a:avLst>
                  <a:gd name="adj" fmla="val 1097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等腰三角形 9"/>
              <p:cNvSpPr/>
              <p:nvPr/>
            </p:nvSpPr>
            <p:spPr>
              <a:xfrm>
                <a:off x="1911810" y="2825350"/>
                <a:ext cx="298323" cy="257175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10"/>
            <p:cNvGrpSpPr/>
            <p:nvPr/>
          </p:nvGrpSpPr>
          <p:grpSpPr>
            <a:xfrm>
              <a:off x="5530741" y="3351414"/>
              <a:ext cx="978003" cy="1149334"/>
              <a:chOff x="1571625" y="2825350"/>
              <a:chExt cx="978695" cy="1150147"/>
            </a:xfrm>
            <a:grpFill/>
          </p:grpSpPr>
          <p:sp>
            <p:nvSpPr>
              <p:cNvPr id="54" name="同心圆 18"/>
              <p:cNvSpPr/>
              <p:nvPr/>
            </p:nvSpPr>
            <p:spPr>
              <a:xfrm>
                <a:off x="1571625" y="2996802"/>
                <a:ext cx="978695" cy="978695"/>
              </a:xfrm>
              <a:prstGeom prst="donut">
                <a:avLst>
                  <a:gd name="adj" fmla="val 1097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等腰三角形 12"/>
              <p:cNvSpPr/>
              <p:nvPr/>
            </p:nvSpPr>
            <p:spPr>
              <a:xfrm>
                <a:off x="1911810" y="2825350"/>
                <a:ext cx="298323" cy="257175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组合 13"/>
            <p:cNvGrpSpPr/>
            <p:nvPr/>
          </p:nvGrpSpPr>
          <p:grpSpPr>
            <a:xfrm flipV="1">
              <a:off x="7577168" y="3522745"/>
              <a:ext cx="978003" cy="1149334"/>
              <a:chOff x="1571625" y="2825350"/>
              <a:chExt cx="978695" cy="1150147"/>
            </a:xfrm>
            <a:grpFill/>
          </p:grpSpPr>
          <p:sp>
            <p:nvSpPr>
              <p:cNvPr id="52" name="同心圆 21"/>
              <p:cNvSpPr/>
              <p:nvPr/>
            </p:nvSpPr>
            <p:spPr>
              <a:xfrm rot="10800000">
                <a:off x="1571625" y="2996802"/>
                <a:ext cx="978695" cy="978695"/>
              </a:xfrm>
              <a:prstGeom prst="donut">
                <a:avLst>
                  <a:gd name="adj" fmla="val 1097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等腰三角形 15"/>
              <p:cNvSpPr/>
              <p:nvPr/>
            </p:nvSpPr>
            <p:spPr>
              <a:xfrm>
                <a:off x="1911810" y="2825350"/>
                <a:ext cx="298323" cy="257175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4" name="直接连接符 16"/>
            <p:cNvCxnSpPr/>
            <p:nvPr/>
          </p:nvCxnSpPr>
          <p:spPr>
            <a:xfrm>
              <a:off x="2415889" y="4011746"/>
              <a:ext cx="1068424" cy="0"/>
            </a:xfrm>
            <a:prstGeom prst="line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45" name="直接连接符 17"/>
            <p:cNvCxnSpPr/>
            <p:nvPr/>
          </p:nvCxnSpPr>
          <p:spPr>
            <a:xfrm>
              <a:off x="4462316" y="4011746"/>
              <a:ext cx="1068424" cy="0"/>
            </a:xfrm>
            <a:prstGeom prst="line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46" name="直接连接符 18"/>
            <p:cNvCxnSpPr/>
            <p:nvPr/>
          </p:nvCxnSpPr>
          <p:spPr>
            <a:xfrm>
              <a:off x="6508744" y="4011746"/>
              <a:ext cx="1068424" cy="0"/>
            </a:xfrm>
            <a:prstGeom prst="line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47" name="直接连接符 19"/>
            <p:cNvCxnSpPr/>
            <p:nvPr/>
          </p:nvCxnSpPr>
          <p:spPr>
            <a:xfrm>
              <a:off x="8555171" y="4011746"/>
              <a:ext cx="1049388" cy="0"/>
            </a:xfrm>
            <a:prstGeom prst="line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grpSp>
          <p:nvGrpSpPr>
            <p:cNvPr id="48" name="组合 24"/>
            <p:cNvGrpSpPr/>
            <p:nvPr/>
          </p:nvGrpSpPr>
          <p:grpSpPr>
            <a:xfrm>
              <a:off x="9604559" y="3351414"/>
              <a:ext cx="978003" cy="1149334"/>
              <a:chOff x="1571625" y="2825350"/>
              <a:chExt cx="978695" cy="1150147"/>
            </a:xfrm>
            <a:grpFill/>
          </p:grpSpPr>
          <p:sp>
            <p:nvSpPr>
              <p:cNvPr id="50" name="同心圆 32"/>
              <p:cNvSpPr/>
              <p:nvPr/>
            </p:nvSpPr>
            <p:spPr>
              <a:xfrm>
                <a:off x="1571625" y="2996802"/>
                <a:ext cx="978695" cy="978695"/>
              </a:xfrm>
              <a:prstGeom prst="donut">
                <a:avLst>
                  <a:gd name="adj" fmla="val 1097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等腰三角形 26"/>
              <p:cNvSpPr/>
              <p:nvPr/>
            </p:nvSpPr>
            <p:spPr>
              <a:xfrm>
                <a:off x="1911810" y="2825350"/>
                <a:ext cx="298323" cy="257175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r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9" name="直接连接符 27"/>
            <p:cNvCxnSpPr/>
            <p:nvPr/>
          </p:nvCxnSpPr>
          <p:spPr>
            <a:xfrm>
              <a:off x="10582562" y="4011746"/>
              <a:ext cx="1610966" cy="0"/>
            </a:xfrm>
            <a:prstGeom prst="line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54050" y="1530977"/>
            <a:ext cx="11379200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从个人到团队，个人英雄主义的时代已经过去。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没有一个目标一致、分工明确、组织有序的团队，要面对急剧变化的环境及日趋激烈的竞争，别说发展，生存都将是问题。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873883" y="3180342"/>
            <a:ext cx="1723549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生产人时代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33955" y="4134633"/>
            <a:ext cx="1723549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生产品时代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1844234" y="5015063"/>
            <a:ext cx="1723549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买产品时代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67"/>
          <a:stretch>
            <a:fillRect/>
          </a:stretch>
        </p:blipFill>
        <p:spPr>
          <a:xfrm>
            <a:off x="4648200" y="3134173"/>
            <a:ext cx="6383036" cy="2847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4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8"/>
          <p:cNvSpPr txBox="1">
            <a:spLocks noChangeArrowheads="1"/>
          </p:cNvSpPr>
          <p:nvPr/>
        </p:nvSpPr>
        <p:spPr bwMode="auto">
          <a:xfrm>
            <a:off x="1839833" y="1617083"/>
            <a:ext cx="2160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生产人模型：</a:t>
            </a:r>
          </a:p>
        </p:txBody>
      </p:sp>
      <p:grpSp>
        <p:nvGrpSpPr>
          <p:cNvPr id="195" name="组合 194"/>
          <p:cNvGrpSpPr/>
          <p:nvPr/>
        </p:nvGrpSpPr>
        <p:grpSpPr>
          <a:xfrm>
            <a:off x="3290473" y="2313312"/>
            <a:ext cx="3457719" cy="1430249"/>
            <a:chOff x="3290473" y="2313312"/>
            <a:chExt cx="3457719" cy="1430249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179" name="组合 178"/>
            <p:cNvGrpSpPr/>
            <p:nvPr/>
          </p:nvGrpSpPr>
          <p:grpSpPr>
            <a:xfrm>
              <a:off x="3290473" y="2313312"/>
              <a:ext cx="3457719" cy="1430249"/>
              <a:chOff x="1320800" y="3314700"/>
              <a:chExt cx="5330825" cy="220503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右箭头 179"/>
              <p:cNvSpPr/>
              <p:nvPr/>
            </p:nvSpPr>
            <p:spPr>
              <a:xfrm flipH="1">
                <a:off x="1320800" y="3314700"/>
                <a:ext cx="4270375" cy="2205038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1" name="直角三角形 180"/>
              <p:cNvSpPr/>
              <p:nvPr/>
            </p:nvSpPr>
            <p:spPr>
              <a:xfrm flipV="1">
                <a:off x="5591175" y="3859213"/>
                <a:ext cx="1060450" cy="110648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85" name="Text Box 364"/>
            <p:cNvSpPr txBox="1">
              <a:spLocks noChangeArrowheads="1"/>
            </p:cNvSpPr>
            <p:nvPr/>
          </p:nvSpPr>
          <p:spPr bwMode="auto">
            <a:xfrm>
              <a:off x="4232356" y="2744312"/>
              <a:ext cx="1143000" cy="4616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师傅</a:t>
              </a: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5137911" y="2306518"/>
            <a:ext cx="3458750" cy="1430248"/>
            <a:chOff x="5731459" y="1712229"/>
            <a:chExt cx="3458750" cy="1430248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182" name="组合 181"/>
            <p:cNvGrpSpPr/>
            <p:nvPr/>
          </p:nvGrpSpPr>
          <p:grpSpPr>
            <a:xfrm>
              <a:off x="5731459" y="1712229"/>
              <a:ext cx="3458750" cy="1430248"/>
              <a:chOff x="5591175" y="2211388"/>
              <a:chExt cx="5332413" cy="2205037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右箭头 182"/>
              <p:cNvSpPr/>
              <p:nvPr/>
            </p:nvSpPr>
            <p:spPr>
              <a:xfrm>
                <a:off x="6651625" y="2211388"/>
                <a:ext cx="4271963" cy="220503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4" name="直角三角形 183"/>
              <p:cNvSpPr/>
              <p:nvPr/>
            </p:nvSpPr>
            <p:spPr>
              <a:xfrm flipH="1">
                <a:off x="5591175" y="2760663"/>
                <a:ext cx="1060450" cy="110648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86" name="Text Box 366"/>
            <p:cNvSpPr txBox="1">
              <a:spLocks noChangeArrowheads="1"/>
            </p:cNvSpPr>
            <p:nvPr/>
          </p:nvSpPr>
          <p:spPr bwMode="auto">
            <a:xfrm>
              <a:off x="6882960" y="2160192"/>
              <a:ext cx="1143000" cy="4616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徒弟</a:t>
              </a: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671899" y="4610706"/>
            <a:ext cx="1952301" cy="1260421"/>
            <a:chOff x="3235814" y="4563674"/>
            <a:chExt cx="1952301" cy="126042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8" name="右箭头 187"/>
            <p:cNvSpPr/>
            <p:nvPr/>
          </p:nvSpPr>
          <p:spPr>
            <a:xfrm flipH="1">
              <a:off x="3235814" y="4563674"/>
              <a:ext cx="1918146" cy="1260421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9" name="Text Box 364"/>
            <p:cNvSpPr txBox="1">
              <a:spLocks noChangeArrowheads="1"/>
            </p:cNvSpPr>
            <p:nvPr/>
          </p:nvSpPr>
          <p:spPr bwMode="auto">
            <a:xfrm>
              <a:off x="4045115" y="4966875"/>
              <a:ext cx="1143000" cy="4616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师傅</a:t>
              </a: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565446" y="4603911"/>
            <a:ext cx="1833358" cy="1260420"/>
            <a:chOff x="7424943" y="4556935"/>
            <a:chExt cx="1833358" cy="126042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7" name="右箭头 186"/>
            <p:cNvSpPr/>
            <p:nvPr/>
          </p:nvSpPr>
          <p:spPr>
            <a:xfrm>
              <a:off x="7424943" y="4556935"/>
              <a:ext cx="1833358" cy="126042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0" name="Text Box 366"/>
            <p:cNvSpPr txBox="1">
              <a:spLocks noChangeArrowheads="1"/>
            </p:cNvSpPr>
            <p:nvPr/>
          </p:nvSpPr>
          <p:spPr bwMode="auto">
            <a:xfrm>
              <a:off x="7636516" y="4966875"/>
              <a:ext cx="1143000" cy="4616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徒弟</a:t>
              </a:r>
            </a:p>
          </p:txBody>
        </p:sp>
      </p:grpSp>
      <p:sp>
        <p:nvSpPr>
          <p:cNvPr id="191" name="Text Box 368"/>
          <p:cNvSpPr txBox="1">
            <a:spLocks noChangeArrowheads="1"/>
          </p:cNvSpPr>
          <p:nvPr/>
        </p:nvSpPr>
        <p:spPr bwMode="auto">
          <a:xfrm>
            <a:off x="1874403" y="2768910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以前：</a:t>
            </a:r>
          </a:p>
        </p:txBody>
      </p:sp>
      <p:sp>
        <p:nvSpPr>
          <p:cNvPr id="192" name="Text Box 369"/>
          <p:cNvSpPr txBox="1">
            <a:spLocks noChangeArrowheads="1"/>
          </p:cNvSpPr>
          <p:nvPr/>
        </p:nvSpPr>
        <p:spPr bwMode="auto">
          <a:xfrm>
            <a:off x="1884211" y="5033217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1" grpId="0"/>
      <p:bldP spid="1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3664" y="1790700"/>
            <a:ext cx="6010275" cy="40068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09378" y="1790700"/>
            <a:ext cx="2260600" cy="4013200"/>
          </a:xfrm>
          <a:prstGeom prst="rect">
            <a:avLst/>
          </a:prstGeom>
          <a:solidFill>
            <a:schemeClr val="tx1">
              <a:lumMod val="85000"/>
              <a:lumOff val="1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83990" y="2095480"/>
            <a:ext cx="21113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如何“生产”人？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告诉他该做什么！</a:t>
            </a:r>
          </a:p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告诉他好的标准是什么！</a:t>
            </a:r>
          </a:p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训练他怎样能做好！</a:t>
            </a:r>
          </a:p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放手让他去做！</a:t>
            </a:r>
          </a:p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反复教练，直到你可以离场！</a:t>
            </a:r>
          </a:p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离场之后，你可以去做更应该做的事情！</a:t>
            </a:r>
          </a:p>
          <a:p>
            <a:pPr>
              <a:spcBef>
                <a:spcPct val="5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让他学会“离场测试”，重复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1—7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步骤。</a:t>
            </a:r>
          </a:p>
          <a:p>
            <a:pPr>
              <a:spcBef>
                <a:spcPct val="50000"/>
              </a:spcBef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0512" y="1560587"/>
            <a:ext cx="7281863" cy="485492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4" name="矩形 23"/>
          <p:cNvSpPr/>
          <p:nvPr/>
        </p:nvSpPr>
        <p:spPr>
          <a:xfrm>
            <a:off x="736600" y="2006600"/>
            <a:ext cx="3086100" cy="3594100"/>
          </a:xfrm>
          <a:prstGeom prst="rect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14412" y="4210050"/>
            <a:ext cx="247967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每天改变一点点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每天进步一点点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09625" y="2540248"/>
            <a:ext cx="2987675" cy="144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领导决定了团队的一切！</a:t>
            </a:r>
          </a:p>
          <a:p>
            <a:pPr algn="ctr"/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领导风格决定团队风格；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领导思维决定团队思维！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领导进步则团队进步；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领导改变则团队改变！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06899" y="4354522"/>
            <a:ext cx="5189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企业培训团队领导力专用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含详细内容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941656" y="5082604"/>
            <a:ext cx="491844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culture specific / with details / all fonts can be changed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8195" y="1402257"/>
            <a:ext cx="5062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字魂58号-创中黑-Regular" panose="00000500000000000000" pitchFamily="2" charset="-122"/>
                <a:ea typeface="字魂58号-创中黑-Regular" panose="00000500000000000000" pitchFamily="2" charset="-122"/>
              </a:rPr>
              <a:t>企业培训</a:t>
            </a:r>
            <a:endParaRPr lang="en-US" altLang="zh-CN" sz="8000" dirty="0">
              <a:solidFill>
                <a:schemeClr val="bg1"/>
              </a:solidFill>
              <a:latin typeface="字魂58号-创中黑-Regular" panose="00000500000000000000" pitchFamily="2" charset="-122"/>
              <a:ea typeface="字魂58号-创中黑-Regular" panose="000005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8195" y="2725696"/>
            <a:ext cx="572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字魂58号-创中黑-Regular" panose="00000500000000000000" pitchFamily="2" charset="-122"/>
                <a:ea typeface="字魂58号-创中黑-Regular" panose="00000500000000000000" pitchFamily="2" charset="-122"/>
              </a:rPr>
              <a:t>团队领导力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6928"/>
          <a:stretch>
            <a:fillRect/>
          </a:stretch>
        </p:blipFill>
        <p:spPr>
          <a:xfrm>
            <a:off x="6298063" y="383858"/>
            <a:ext cx="5503712" cy="604650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97161" y="383858"/>
            <a:ext cx="666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企业培训团队领导力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40328" y="1441724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41656" y="1049117"/>
            <a:ext cx="1343689" cy="195483"/>
            <a:chOff x="941656" y="1049117"/>
            <a:chExt cx="1343689" cy="195483"/>
          </a:xfrm>
        </p:grpSpPr>
        <p:sp>
          <p:nvSpPr>
            <p:cNvPr id="3" name="椭圆 2"/>
            <p:cNvSpPr/>
            <p:nvPr/>
          </p:nvSpPr>
          <p:spPr>
            <a:xfrm>
              <a:off x="941656" y="1049117"/>
              <a:ext cx="190215" cy="1902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518393" y="1049117"/>
              <a:ext cx="190215" cy="1902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095130" y="1054385"/>
              <a:ext cx="190215" cy="1902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: 圆角 3"/>
          <p:cNvSpPr/>
          <p:nvPr/>
        </p:nvSpPr>
        <p:spPr>
          <a:xfrm>
            <a:off x="941656" y="5676900"/>
            <a:ext cx="1915844" cy="3447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汇报人：小胖熊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3377447" y="5676900"/>
            <a:ext cx="1915844" cy="3447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汇报时间：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2020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airplan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99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9"/>
          <p:cNvSpPr txBox="1"/>
          <p:nvPr/>
        </p:nvSpPr>
        <p:spPr>
          <a:xfrm>
            <a:off x="4870660" y="2802072"/>
            <a:ext cx="835208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团队领导力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的概念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8572214" y="1471220"/>
            <a:ext cx="948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7200" spc="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7200" spc="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5861447" y="4759119"/>
            <a:ext cx="63705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culture specific / with details / all fonts can be changed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597094" y="1471220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193151" y="5605685"/>
            <a:ext cx="3273566" cy="0"/>
          </a:xfrm>
          <a:prstGeom prst="straightConnector1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6928"/>
          <a:stretch>
            <a:fillRect/>
          </a:stretch>
        </p:blipFill>
        <p:spPr>
          <a:xfrm>
            <a:off x="586812" y="405748"/>
            <a:ext cx="5503712" cy="604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35"/>
          <p:cNvSpPr txBox="1"/>
          <p:nvPr/>
        </p:nvSpPr>
        <p:spPr>
          <a:xfrm>
            <a:off x="588420" y="920711"/>
            <a:ext cx="87299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36"/>
          <p:cNvSpPr txBox="1"/>
          <p:nvPr/>
        </p:nvSpPr>
        <p:spPr>
          <a:xfrm>
            <a:off x="657565" y="3713054"/>
            <a:ext cx="81304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en-US" altLang="zh-CN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37"/>
          <p:cNvSpPr txBox="1"/>
          <p:nvPr/>
        </p:nvSpPr>
        <p:spPr>
          <a:xfrm>
            <a:off x="5145490" y="1329559"/>
            <a:ext cx="81304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en-US" altLang="zh-CN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1571447" y="1043351"/>
            <a:ext cx="0" cy="56676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571447" y="3781671"/>
            <a:ext cx="0" cy="56676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6013850" y="1495777"/>
            <a:ext cx="0" cy="56676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45"/>
          <p:cNvSpPr txBox="1"/>
          <p:nvPr/>
        </p:nvSpPr>
        <p:spPr>
          <a:xfrm>
            <a:off x="1763160" y="104704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何为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领导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”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文本框 46"/>
          <p:cNvSpPr txBox="1"/>
          <p:nvPr/>
        </p:nvSpPr>
        <p:spPr>
          <a:xfrm>
            <a:off x="1763160" y="381614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400" b="1" dirty="0">
                <a:ea typeface="微软雅黑" panose="020B0503020204020204" pitchFamily="34" charset="-122"/>
              </a:rPr>
              <a:t>何为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ea typeface="微软雅黑" panose="020B0503020204020204" pitchFamily="34" charset="-122"/>
              </a:rPr>
              <a:t>团队领导力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”</a:t>
            </a: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74" name="文本框 47"/>
          <p:cNvSpPr txBox="1"/>
          <p:nvPr/>
        </p:nvSpPr>
        <p:spPr>
          <a:xfrm>
            <a:off x="6077840" y="154832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400" b="1" dirty="0">
                <a:ea typeface="微软雅黑" panose="020B0503020204020204" pitchFamily="34" charset="-122"/>
              </a:rPr>
              <a:t>何为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ea typeface="微软雅黑" panose="020B0503020204020204" pitchFamily="34" charset="-122"/>
              </a:rPr>
              <a:t>领导力</a:t>
            </a:r>
            <a:r>
              <a:rPr lang="zh-CN" altLang="en-US" sz="2400" b="1" dirty="0">
                <a:latin typeface="宋体" panose="02010600030101010101" pitchFamily="2" charset="-122"/>
                <a:ea typeface="微软雅黑" panose="020B0503020204020204" pitchFamily="34" charset="-122"/>
              </a:rPr>
              <a:t>”</a:t>
            </a: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847744" y="1911411"/>
            <a:ext cx="27922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领导是在一定的社会组织和群体内，为实现组织预定目标，领导者运用其法定权力和自身影响力影响被领导者的行为，并将其导向组织目标的过程。</a:t>
            </a: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5145490" y="2105767"/>
            <a:ext cx="6379758" cy="61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领导力是领导者立即获得追随者的能力。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 领导者的真正价值不是展示某种专业技能，而是为团队提供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火种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，激发团队的潜在能力。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847744" y="4759123"/>
            <a:ext cx="2792292" cy="89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E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团队领导力是指担任团队或其他群体的领导者角色的意图，含有想要领导他人的意思。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17490"/>
          <a:stretch>
            <a:fillRect/>
          </a:stretch>
        </p:blipFill>
        <p:spPr>
          <a:xfrm>
            <a:off x="5073668" y="3049210"/>
            <a:ext cx="6523401" cy="3193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/>
      <p:bldP spid="72" grpId="0"/>
      <p:bldP spid="73" grpId="0"/>
      <p:bldP spid="74" grpId="0"/>
      <p:bldP spid="79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ṥļîḑé-TextBox 58"/>
          <p:cNvSpPr txBox="1"/>
          <p:nvPr/>
        </p:nvSpPr>
        <p:spPr bwMode="auto">
          <a:xfrm>
            <a:off x="817189" y="4904519"/>
            <a:ext cx="2223986" cy="888436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通知人们，让受到决策影响的人们知道发生什么事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îṥļîḑé-TextBox 62"/>
          <p:cNvSpPr txBox="1"/>
          <p:nvPr/>
        </p:nvSpPr>
        <p:spPr bwMode="auto">
          <a:xfrm>
            <a:off x="817189" y="2868999"/>
            <a:ext cx="2223986" cy="888436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付出个人心力，公平对待团队中的所有成员</a:t>
            </a:r>
            <a:endParaRPr lang="zh-CN" altLang="en-US" sz="1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îṥļîḑé-TextBox 64"/>
          <p:cNvSpPr txBox="1"/>
          <p:nvPr/>
        </p:nvSpPr>
        <p:spPr bwMode="auto">
          <a:xfrm>
            <a:off x="8733215" y="2780564"/>
            <a:ext cx="2727263" cy="693999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确保群体的实际需求得到满足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îṥļîḑé-TextBox 66"/>
          <p:cNvSpPr txBox="1"/>
          <p:nvPr/>
        </p:nvSpPr>
        <p:spPr bwMode="auto">
          <a:xfrm>
            <a:off x="3499999" y="5772596"/>
            <a:ext cx="4572000" cy="888436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运用复杂的策略提升团队的士气和生产力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îṥļîḑé-TextBox 68"/>
          <p:cNvSpPr txBox="1"/>
          <p:nvPr/>
        </p:nvSpPr>
        <p:spPr bwMode="auto">
          <a:xfrm>
            <a:off x="8885616" y="4904519"/>
            <a:ext cx="2727263" cy="888436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确保他人接受领导者的任务、目标、计划、趋势、语调、政策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79471" y="1582929"/>
            <a:ext cx="10667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团队领导力主要表现在管理者为其所在团队设立绩效目标，在更宽泛的组织层面上维护所在团队的利益，为团队争取所需要的资源。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95" y="2369386"/>
            <a:ext cx="4572000" cy="30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84271" y="3414325"/>
            <a:ext cx="296681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帮助团队完成任务（任务功能）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152587" y="4474071"/>
            <a:ext cx="29526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维系团队及其运作（维系功能）</a:t>
            </a:r>
          </a:p>
        </p:txBody>
      </p:sp>
      <p:sp>
        <p:nvSpPr>
          <p:cNvPr id="36" name="矩形 35"/>
          <p:cNvSpPr/>
          <p:nvPr/>
        </p:nvSpPr>
        <p:spPr>
          <a:xfrm>
            <a:off x="1184271" y="1974083"/>
            <a:ext cx="47085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团队领导力的关键功能</a:t>
            </a:r>
            <a:endParaRPr lang="en-US" altLang="zh-CN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大部分早期研究团队的学者们都认同领导力的两个关键功能：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586" y="1974083"/>
            <a:ext cx="5620145" cy="374582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8"/>
          <p:cNvGrpSpPr/>
          <p:nvPr/>
        </p:nvGrpSpPr>
        <p:grpSpPr>
          <a:xfrm>
            <a:off x="8522224" y="2819170"/>
            <a:ext cx="2497612" cy="871217"/>
            <a:chOff x="7645890" y="3339248"/>
            <a:chExt cx="2122517" cy="871217"/>
          </a:xfrm>
        </p:grpSpPr>
        <p:sp>
          <p:nvSpPr>
            <p:cNvPr id="63" name="TextBox 29"/>
            <p:cNvSpPr txBox="1"/>
            <p:nvPr/>
          </p:nvSpPr>
          <p:spPr bwMode="auto">
            <a:xfrm>
              <a:off x="7645890" y="3339248"/>
              <a:ext cx="1709563" cy="588645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/>
            </a:bodyPr>
            <a:lstStyle/>
            <a:p>
              <a:pPr algn="l" latinLnBrk="0"/>
              <a:r>
                <a:rPr lang="en-US" altLang="zh-CN"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64" name="TextBox 30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480000" tIns="62400" rIns="120000" bIns="62400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达成目标</a:t>
              </a:r>
            </a:p>
          </p:txBody>
        </p:sp>
      </p:grpSp>
      <p:grpSp>
        <p:nvGrpSpPr>
          <p:cNvPr id="65" name="Group 31"/>
          <p:cNvGrpSpPr/>
          <p:nvPr/>
        </p:nvGrpSpPr>
        <p:grpSpPr>
          <a:xfrm>
            <a:off x="1017382" y="2542390"/>
            <a:ext cx="2121814" cy="789583"/>
            <a:chOff x="2657692" y="4060687"/>
            <a:chExt cx="2121814" cy="789583"/>
          </a:xfrm>
        </p:grpSpPr>
        <p:sp>
          <p:nvSpPr>
            <p:cNvPr id="66" name="TextBox 32"/>
            <p:cNvSpPr txBox="1"/>
            <p:nvPr/>
          </p:nvSpPr>
          <p:spPr bwMode="auto">
            <a:xfrm>
              <a:off x="2657692" y="4060687"/>
              <a:ext cx="2110740" cy="423545"/>
            </a:xfrm>
            <a:prstGeom prst="rect">
              <a:avLst/>
            </a:prstGeom>
            <a:noFill/>
          </p:spPr>
          <p:txBody>
            <a:bodyPr wrap="none" lIns="120000" tIns="62400" rIns="480000" bIns="62400">
              <a:normAutofit fontScale="97500"/>
            </a:bodyPr>
            <a:lstStyle/>
            <a:p>
              <a:pPr algn="r" latinLnBrk="0"/>
              <a:r>
                <a:rPr lang="en-US" altLang="zh-CN"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7" name="TextBox 33"/>
            <p:cNvSpPr txBox="1"/>
            <p:nvPr/>
          </p:nvSpPr>
          <p:spPr bwMode="auto">
            <a:xfrm>
              <a:off x="3296429" y="4422461"/>
              <a:ext cx="1483077" cy="427809"/>
            </a:xfrm>
            <a:prstGeom prst="rect">
              <a:avLst/>
            </a:prstGeom>
            <a:noFill/>
          </p:spPr>
          <p:txBody>
            <a:bodyPr wrap="square" lIns="120000" tIns="62400" rIns="480000" bIns="6240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完成任务</a:t>
              </a:r>
            </a:p>
          </p:txBody>
        </p:sp>
      </p:grpSp>
      <p:grpSp>
        <p:nvGrpSpPr>
          <p:cNvPr id="68" name="Group 34"/>
          <p:cNvGrpSpPr/>
          <p:nvPr/>
        </p:nvGrpSpPr>
        <p:grpSpPr>
          <a:xfrm>
            <a:off x="8522224" y="5098478"/>
            <a:ext cx="2497612" cy="866137"/>
            <a:chOff x="7645890" y="3344328"/>
            <a:chExt cx="2122517" cy="866137"/>
          </a:xfrm>
        </p:grpSpPr>
        <p:sp>
          <p:nvSpPr>
            <p:cNvPr id="69" name="TextBox 35"/>
            <p:cNvSpPr txBox="1"/>
            <p:nvPr/>
          </p:nvSpPr>
          <p:spPr bwMode="auto">
            <a:xfrm>
              <a:off x="7645890" y="3344328"/>
              <a:ext cx="1868216" cy="581025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/>
            </a:bodyPr>
            <a:lstStyle/>
            <a:p>
              <a:pPr algn="l" latinLnBrk="0"/>
              <a:r>
                <a:rPr lang="en-US" altLang="zh-CN"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0" name="TextBox 36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480000" tIns="62400" rIns="120000" bIns="6240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适应变化</a:t>
              </a:r>
            </a:p>
          </p:txBody>
        </p:sp>
      </p:grpSp>
      <p:grpSp>
        <p:nvGrpSpPr>
          <p:cNvPr id="71" name="Group 37"/>
          <p:cNvGrpSpPr/>
          <p:nvPr/>
        </p:nvGrpSpPr>
        <p:grpSpPr>
          <a:xfrm>
            <a:off x="749691" y="4816618"/>
            <a:ext cx="2389505" cy="771015"/>
            <a:chOff x="2378927" y="4060687"/>
            <a:chExt cx="2389505" cy="771015"/>
          </a:xfrm>
        </p:grpSpPr>
        <p:sp>
          <p:nvSpPr>
            <p:cNvPr id="72" name="TextBox 38"/>
            <p:cNvSpPr txBox="1"/>
            <p:nvPr/>
          </p:nvSpPr>
          <p:spPr bwMode="auto">
            <a:xfrm>
              <a:off x="2378927" y="4060687"/>
              <a:ext cx="2389505" cy="581025"/>
            </a:xfrm>
            <a:prstGeom prst="rect">
              <a:avLst/>
            </a:prstGeom>
            <a:noFill/>
          </p:spPr>
          <p:txBody>
            <a:bodyPr wrap="none" lIns="120000" tIns="62400" rIns="480000" bIns="62400">
              <a:normAutofit/>
            </a:bodyPr>
            <a:lstStyle/>
            <a:p>
              <a:pPr algn="r" latinLnBrk="0"/>
              <a:r>
                <a:rPr lang="en-US" altLang="zh-CN"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3" name="TextBox 51"/>
            <p:cNvSpPr txBox="1"/>
            <p:nvPr/>
          </p:nvSpPr>
          <p:spPr bwMode="auto">
            <a:xfrm>
              <a:off x="3261667" y="4438704"/>
              <a:ext cx="1469196" cy="392998"/>
            </a:xfrm>
            <a:prstGeom prst="rect">
              <a:avLst/>
            </a:prstGeom>
            <a:noFill/>
          </p:spPr>
          <p:txBody>
            <a:bodyPr wrap="square" lIns="120000" tIns="62400" rIns="480000" bIns="6240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解决问题</a:t>
              </a:r>
            </a:p>
          </p:txBody>
        </p:sp>
      </p:grpSp>
      <p:grpSp>
        <p:nvGrpSpPr>
          <p:cNvPr id="74" name="Group 52"/>
          <p:cNvGrpSpPr/>
          <p:nvPr/>
        </p:nvGrpSpPr>
        <p:grpSpPr>
          <a:xfrm>
            <a:off x="8522224" y="3951496"/>
            <a:ext cx="2652394" cy="866140"/>
            <a:chOff x="7645890" y="3344328"/>
            <a:chExt cx="2254054" cy="866140"/>
          </a:xfrm>
        </p:grpSpPr>
        <p:sp>
          <p:nvSpPr>
            <p:cNvPr id="75" name="TextBox 53"/>
            <p:cNvSpPr txBox="1"/>
            <p:nvPr/>
          </p:nvSpPr>
          <p:spPr bwMode="auto">
            <a:xfrm>
              <a:off x="7645890" y="3344328"/>
              <a:ext cx="1998807" cy="640080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/>
            </a:bodyPr>
            <a:lstStyle/>
            <a:p>
              <a:pPr algn="l" latinLnBrk="0"/>
              <a:r>
                <a:rPr lang="en-US" altLang="zh-CN"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76" name="TextBox 54"/>
            <p:cNvSpPr txBox="1"/>
            <p:nvPr/>
          </p:nvSpPr>
          <p:spPr bwMode="auto">
            <a:xfrm>
              <a:off x="7645890" y="3654208"/>
              <a:ext cx="2254054" cy="556260"/>
            </a:xfrm>
            <a:prstGeom prst="rect">
              <a:avLst/>
            </a:prstGeom>
            <a:noFill/>
          </p:spPr>
          <p:txBody>
            <a:bodyPr wrap="square" lIns="480000" tIns="62400" rIns="120000" bIns="6240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制定计划</a:t>
              </a:r>
            </a:p>
          </p:txBody>
        </p:sp>
      </p:grpSp>
      <p:grpSp>
        <p:nvGrpSpPr>
          <p:cNvPr id="77" name="Group 55"/>
          <p:cNvGrpSpPr/>
          <p:nvPr/>
        </p:nvGrpSpPr>
        <p:grpSpPr>
          <a:xfrm>
            <a:off x="620795" y="3690387"/>
            <a:ext cx="2518401" cy="698665"/>
            <a:chOff x="2544027" y="4060687"/>
            <a:chExt cx="2518401" cy="698665"/>
          </a:xfrm>
        </p:grpSpPr>
        <p:sp>
          <p:nvSpPr>
            <p:cNvPr id="78" name="TextBox 56"/>
            <p:cNvSpPr txBox="1"/>
            <p:nvPr/>
          </p:nvSpPr>
          <p:spPr bwMode="auto">
            <a:xfrm>
              <a:off x="2544027" y="4060687"/>
              <a:ext cx="2224405" cy="542925"/>
            </a:xfrm>
            <a:prstGeom prst="rect">
              <a:avLst/>
            </a:prstGeom>
            <a:noFill/>
          </p:spPr>
          <p:txBody>
            <a:bodyPr wrap="none" lIns="120000" tIns="62400" rIns="480000" bIns="62400">
              <a:normAutofit/>
            </a:bodyPr>
            <a:lstStyle/>
            <a:p>
              <a:pPr algn="r" latinLnBrk="0"/>
              <a:r>
                <a:rPr lang="en-US" altLang="zh-CN"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9" name="TextBox 57"/>
            <p:cNvSpPr txBox="1"/>
            <p:nvPr/>
          </p:nvSpPr>
          <p:spPr bwMode="auto">
            <a:xfrm>
              <a:off x="3384618" y="4385671"/>
              <a:ext cx="1677810" cy="373681"/>
            </a:xfrm>
            <a:prstGeom prst="rect">
              <a:avLst/>
            </a:prstGeom>
            <a:noFill/>
          </p:spPr>
          <p:txBody>
            <a:bodyPr wrap="square" lIns="120000" tIns="62400" rIns="480000" bIns="6240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制定决策</a:t>
              </a:r>
            </a:p>
          </p:txBody>
        </p:sp>
      </p:grpSp>
      <p:sp>
        <p:nvSpPr>
          <p:cNvPr id="84" name="矩形 83"/>
          <p:cNvSpPr/>
          <p:nvPr/>
        </p:nvSpPr>
        <p:spPr>
          <a:xfrm>
            <a:off x="626165" y="1451613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优秀的团队应该坚持不懈将重点放在这两个功能上</a:t>
            </a:r>
            <a:r>
              <a:rPr lang="en-US" altLang="zh-CN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: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6999" y="2636880"/>
            <a:ext cx="4789293" cy="31928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弧形 7"/>
          <p:cNvSpPr/>
          <p:nvPr/>
        </p:nvSpPr>
        <p:spPr>
          <a:xfrm>
            <a:off x="3830260" y="3303268"/>
            <a:ext cx="4637417" cy="4637417"/>
          </a:xfrm>
          <a:prstGeom prst="arc">
            <a:avLst>
              <a:gd name="adj1" fmla="val 11329642"/>
              <a:gd name="adj2" fmla="val 21002346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28516" y="155174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维系功能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912066" y="4738312"/>
            <a:ext cx="1652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发展积极的氛围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2668897" y="2600564"/>
            <a:ext cx="1883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解决人际关系问题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7880721" y="2466295"/>
            <a:ext cx="1440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满足员工需求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9811486" y="4862378"/>
            <a:ext cx="1883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发展和谐的氛围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882885" y="3017418"/>
            <a:ext cx="6426229" cy="3075469"/>
            <a:chOff x="4506870" y="2898180"/>
            <a:chExt cx="6426229" cy="3075469"/>
          </a:xfrm>
          <a:solidFill>
            <a:schemeClr val="bg1">
              <a:lumMod val="50000"/>
            </a:schemeClr>
          </a:solidFill>
        </p:grpSpPr>
        <p:sp>
          <p:nvSpPr>
            <p:cNvPr id="35" name="等腰三角形 5"/>
            <p:cNvSpPr/>
            <p:nvPr/>
          </p:nvSpPr>
          <p:spPr>
            <a:xfrm rot="5400000">
              <a:off x="8023996" y="4127748"/>
              <a:ext cx="1875438" cy="1783851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等腰三角形 5"/>
            <p:cNvSpPr/>
            <p:nvPr/>
          </p:nvSpPr>
          <p:spPr>
            <a:xfrm rot="5400000">
              <a:off x="7339123" y="4549399"/>
              <a:ext cx="1856980" cy="95460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等腰三角形 5"/>
            <p:cNvSpPr/>
            <p:nvPr/>
          </p:nvSpPr>
          <p:spPr>
            <a:xfrm rot="5400000" flipV="1">
              <a:off x="6252764" y="4533143"/>
              <a:ext cx="1856980" cy="95460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等腰三角形 5"/>
            <p:cNvSpPr/>
            <p:nvPr/>
          </p:nvSpPr>
          <p:spPr>
            <a:xfrm rot="5400000" flipV="1">
              <a:off x="5544210" y="4144004"/>
              <a:ext cx="1875438" cy="1783851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圆角矩形 11"/>
            <p:cNvSpPr/>
            <p:nvPr/>
          </p:nvSpPr>
          <p:spPr>
            <a:xfrm rot="5400000">
              <a:off x="7574881" y="3748783"/>
              <a:ext cx="299105" cy="131757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1"/>
            <p:cNvGrpSpPr/>
            <p:nvPr/>
          </p:nvGrpSpPr>
          <p:grpSpPr>
            <a:xfrm>
              <a:off x="4506870" y="4937344"/>
              <a:ext cx="768030" cy="767045"/>
              <a:chOff x="988326" y="3199468"/>
              <a:chExt cx="2701948" cy="2698488"/>
            </a:xfrm>
            <a:grpFill/>
          </p:grpSpPr>
          <p:sp>
            <p:nvSpPr>
              <p:cNvPr id="56" name="Freeform 67"/>
              <p:cNvSpPr/>
              <p:nvPr/>
            </p:nvSpPr>
            <p:spPr bwMode="auto">
              <a:xfrm rot="15220322" flipH="1">
                <a:off x="990056" y="3197738"/>
                <a:ext cx="2698488" cy="2701948"/>
              </a:xfrm>
              <a:custGeom>
                <a:avLst/>
                <a:gdLst>
                  <a:gd name="T0" fmla="*/ 657 w 657"/>
                  <a:gd name="T1" fmla="*/ 329 h 658"/>
                  <a:gd name="T2" fmla="*/ 657 w 657"/>
                  <a:gd name="T3" fmla="*/ 658 h 658"/>
                  <a:gd name="T4" fmla="*/ 329 w 657"/>
                  <a:gd name="T5" fmla="*/ 658 h 658"/>
                  <a:gd name="T6" fmla="*/ 0 w 657"/>
                  <a:gd name="T7" fmla="*/ 329 h 658"/>
                  <a:gd name="T8" fmla="*/ 329 w 657"/>
                  <a:gd name="T9" fmla="*/ 0 h 658"/>
                  <a:gd name="T10" fmla="*/ 657 w 657"/>
                  <a:gd name="T11" fmla="*/ 32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658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pFill/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7" name="Freeform 72"/>
              <p:cNvSpPr/>
              <p:nvPr/>
            </p:nvSpPr>
            <p:spPr bwMode="auto">
              <a:xfrm rot="15220322" flipH="1">
                <a:off x="1379978" y="3588101"/>
                <a:ext cx="1918645" cy="1921222"/>
              </a:xfrm>
              <a:custGeom>
                <a:avLst/>
                <a:gdLst>
                  <a:gd name="T0" fmla="*/ 627 w 627"/>
                  <a:gd name="T1" fmla="*/ 314 h 628"/>
                  <a:gd name="T2" fmla="*/ 627 w 627"/>
                  <a:gd name="T3" fmla="*/ 628 h 628"/>
                  <a:gd name="T4" fmla="*/ 313 w 627"/>
                  <a:gd name="T5" fmla="*/ 628 h 628"/>
                  <a:gd name="T6" fmla="*/ 0 w 627"/>
                  <a:gd name="T7" fmla="*/ 314 h 628"/>
                  <a:gd name="T8" fmla="*/ 313 w 627"/>
                  <a:gd name="T9" fmla="*/ 0 h 628"/>
                  <a:gd name="T10" fmla="*/ 627 w 627"/>
                  <a:gd name="T11" fmla="*/ 31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628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42" name="组合 50"/>
            <p:cNvGrpSpPr/>
            <p:nvPr/>
          </p:nvGrpSpPr>
          <p:grpSpPr>
            <a:xfrm rot="1832918">
              <a:off x="6361683" y="2927131"/>
              <a:ext cx="768030" cy="767045"/>
              <a:chOff x="988326" y="3199468"/>
              <a:chExt cx="2701948" cy="2698488"/>
            </a:xfrm>
            <a:grpFill/>
          </p:grpSpPr>
          <p:sp>
            <p:nvSpPr>
              <p:cNvPr id="52" name="Freeform 67"/>
              <p:cNvSpPr/>
              <p:nvPr/>
            </p:nvSpPr>
            <p:spPr bwMode="auto">
              <a:xfrm rot="15220322" flipH="1">
                <a:off x="990056" y="3197738"/>
                <a:ext cx="2698488" cy="2701948"/>
              </a:xfrm>
              <a:custGeom>
                <a:avLst/>
                <a:gdLst>
                  <a:gd name="T0" fmla="*/ 657 w 657"/>
                  <a:gd name="T1" fmla="*/ 329 h 658"/>
                  <a:gd name="T2" fmla="*/ 657 w 657"/>
                  <a:gd name="T3" fmla="*/ 658 h 658"/>
                  <a:gd name="T4" fmla="*/ 329 w 657"/>
                  <a:gd name="T5" fmla="*/ 658 h 658"/>
                  <a:gd name="T6" fmla="*/ 0 w 657"/>
                  <a:gd name="T7" fmla="*/ 329 h 658"/>
                  <a:gd name="T8" fmla="*/ 329 w 657"/>
                  <a:gd name="T9" fmla="*/ 0 h 658"/>
                  <a:gd name="T10" fmla="*/ 657 w 657"/>
                  <a:gd name="T11" fmla="*/ 32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658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pFill/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3" name="Freeform 72"/>
              <p:cNvSpPr/>
              <p:nvPr/>
            </p:nvSpPr>
            <p:spPr bwMode="auto">
              <a:xfrm rot="15220322" flipH="1">
                <a:off x="1379978" y="3588101"/>
                <a:ext cx="1918645" cy="1921222"/>
              </a:xfrm>
              <a:custGeom>
                <a:avLst/>
                <a:gdLst>
                  <a:gd name="T0" fmla="*/ 627 w 627"/>
                  <a:gd name="T1" fmla="*/ 314 h 628"/>
                  <a:gd name="T2" fmla="*/ 627 w 627"/>
                  <a:gd name="T3" fmla="*/ 628 h 628"/>
                  <a:gd name="T4" fmla="*/ 313 w 627"/>
                  <a:gd name="T5" fmla="*/ 628 h 628"/>
                  <a:gd name="T6" fmla="*/ 0 w 627"/>
                  <a:gd name="T7" fmla="*/ 314 h 628"/>
                  <a:gd name="T8" fmla="*/ 313 w 627"/>
                  <a:gd name="T9" fmla="*/ 0 h 628"/>
                  <a:gd name="T10" fmla="*/ 627 w 627"/>
                  <a:gd name="T11" fmla="*/ 31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628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43" name="组合 54"/>
            <p:cNvGrpSpPr/>
            <p:nvPr/>
          </p:nvGrpSpPr>
          <p:grpSpPr>
            <a:xfrm rot="5922417">
              <a:off x="8289928" y="2898672"/>
              <a:ext cx="768030" cy="767045"/>
              <a:chOff x="988326" y="3199468"/>
              <a:chExt cx="2701948" cy="2698488"/>
            </a:xfrm>
            <a:grpFill/>
          </p:grpSpPr>
          <p:sp>
            <p:nvSpPr>
              <p:cNvPr id="50" name="Freeform 67"/>
              <p:cNvSpPr/>
              <p:nvPr/>
            </p:nvSpPr>
            <p:spPr bwMode="auto">
              <a:xfrm rot="15220322" flipH="1">
                <a:off x="990056" y="3197738"/>
                <a:ext cx="2698488" cy="2701948"/>
              </a:xfrm>
              <a:custGeom>
                <a:avLst/>
                <a:gdLst>
                  <a:gd name="T0" fmla="*/ 657 w 657"/>
                  <a:gd name="T1" fmla="*/ 329 h 658"/>
                  <a:gd name="T2" fmla="*/ 657 w 657"/>
                  <a:gd name="T3" fmla="*/ 658 h 658"/>
                  <a:gd name="T4" fmla="*/ 329 w 657"/>
                  <a:gd name="T5" fmla="*/ 658 h 658"/>
                  <a:gd name="T6" fmla="*/ 0 w 657"/>
                  <a:gd name="T7" fmla="*/ 329 h 658"/>
                  <a:gd name="T8" fmla="*/ 329 w 657"/>
                  <a:gd name="T9" fmla="*/ 0 h 658"/>
                  <a:gd name="T10" fmla="*/ 657 w 657"/>
                  <a:gd name="T11" fmla="*/ 32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658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pFill/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1" name="Freeform 72"/>
              <p:cNvSpPr/>
              <p:nvPr/>
            </p:nvSpPr>
            <p:spPr bwMode="auto">
              <a:xfrm rot="15220322" flipH="1">
                <a:off x="1379978" y="3588101"/>
                <a:ext cx="1918645" cy="1921222"/>
              </a:xfrm>
              <a:custGeom>
                <a:avLst/>
                <a:gdLst>
                  <a:gd name="T0" fmla="*/ 627 w 627"/>
                  <a:gd name="T1" fmla="*/ 314 h 628"/>
                  <a:gd name="T2" fmla="*/ 627 w 627"/>
                  <a:gd name="T3" fmla="*/ 628 h 628"/>
                  <a:gd name="T4" fmla="*/ 313 w 627"/>
                  <a:gd name="T5" fmla="*/ 628 h 628"/>
                  <a:gd name="T6" fmla="*/ 0 w 627"/>
                  <a:gd name="T7" fmla="*/ 314 h 628"/>
                  <a:gd name="T8" fmla="*/ 313 w 627"/>
                  <a:gd name="T9" fmla="*/ 0 h 628"/>
                  <a:gd name="T10" fmla="*/ 627 w 627"/>
                  <a:gd name="T11" fmla="*/ 31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628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45" name="组合 56"/>
            <p:cNvGrpSpPr/>
            <p:nvPr/>
          </p:nvGrpSpPr>
          <p:grpSpPr>
            <a:xfrm rot="7821347">
              <a:off x="10165562" y="4937344"/>
              <a:ext cx="768030" cy="767045"/>
              <a:chOff x="988326" y="3199468"/>
              <a:chExt cx="2701948" cy="2698488"/>
            </a:xfrm>
            <a:grpFill/>
          </p:grpSpPr>
          <p:sp>
            <p:nvSpPr>
              <p:cNvPr id="46" name="Freeform 67"/>
              <p:cNvSpPr/>
              <p:nvPr/>
            </p:nvSpPr>
            <p:spPr bwMode="auto">
              <a:xfrm rot="15220322" flipH="1">
                <a:off x="990056" y="3197738"/>
                <a:ext cx="2698488" cy="2701948"/>
              </a:xfrm>
              <a:custGeom>
                <a:avLst/>
                <a:gdLst>
                  <a:gd name="T0" fmla="*/ 657 w 657"/>
                  <a:gd name="T1" fmla="*/ 329 h 658"/>
                  <a:gd name="T2" fmla="*/ 657 w 657"/>
                  <a:gd name="T3" fmla="*/ 658 h 658"/>
                  <a:gd name="T4" fmla="*/ 329 w 657"/>
                  <a:gd name="T5" fmla="*/ 658 h 658"/>
                  <a:gd name="T6" fmla="*/ 0 w 657"/>
                  <a:gd name="T7" fmla="*/ 329 h 658"/>
                  <a:gd name="T8" fmla="*/ 329 w 657"/>
                  <a:gd name="T9" fmla="*/ 0 h 658"/>
                  <a:gd name="T10" fmla="*/ 657 w 657"/>
                  <a:gd name="T11" fmla="*/ 32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7" h="658">
                    <a:moveTo>
                      <a:pt x="657" y="329"/>
                    </a:moveTo>
                    <a:cubicBezTo>
                      <a:pt x="657" y="419"/>
                      <a:pt x="657" y="658"/>
                      <a:pt x="657" y="658"/>
                    </a:cubicBezTo>
                    <a:cubicBezTo>
                      <a:pt x="657" y="658"/>
                      <a:pt x="420" y="658"/>
                      <a:pt x="329" y="658"/>
                    </a:cubicBezTo>
                    <a:cubicBezTo>
                      <a:pt x="147" y="658"/>
                      <a:pt x="0" y="511"/>
                      <a:pt x="0" y="329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0" y="0"/>
                      <a:pt x="657" y="148"/>
                      <a:pt x="657" y="329"/>
                    </a:cubicBezTo>
                    <a:close/>
                  </a:path>
                </a:pathLst>
              </a:custGeom>
              <a:grpFill/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 rot="15220322" flipH="1">
                <a:off x="1379978" y="3588101"/>
                <a:ext cx="1918645" cy="1921222"/>
              </a:xfrm>
              <a:custGeom>
                <a:avLst/>
                <a:gdLst>
                  <a:gd name="T0" fmla="*/ 627 w 627"/>
                  <a:gd name="T1" fmla="*/ 314 h 628"/>
                  <a:gd name="T2" fmla="*/ 627 w 627"/>
                  <a:gd name="T3" fmla="*/ 628 h 628"/>
                  <a:gd name="T4" fmla="*/ 313 w 627"/>
                  <a:gd name="T5" fmla="*/ 628 h 628"/>
                  <a:gd name="T6" fmla="*/ 0 w 627"/>
                  <a:gd name="T7" fmla="*/ 314 h 628"/>
                  <a:gd name="T8" fmla="*/ 313 w 627"/>
                  <a:gd name="T9" fmla="*/ 0 h 628"/>
                  <a:gd name="T10" fmla="*/ 627 w 627"/>
                  <a:gd name="T11" fmla="*/ 31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628">
                    <a:moveTo>
                      <a:pt x="627" y="314"/>
                    </a:moveTo>
                    <a:cubicBezTo>
                      <a:pt x="627" y="400"/>
                      <a:pt x="627" y="628"/>
                      <a:pt x="627" y="628"/>
                    </a:cubicBezTo>
                    <a:cubicBezTo>
                      <a:pt x="627" y="628"/>
                      <a:pt x="401" y="628"/>
                      <a:pt x="313" y="628"/>
                    </a:cubicBezTo>
                    <a:cubicBezTo>
                      <a:pt x="140" y="628"/>
                      <a:pt x="0" y="487"/>
                      <a:pt x="0" y="314"/>
                    </a:cubicBezTo>
                    <a:cubicBezTo>
                      <a:pt x="0" y="141"/>
                      <a:pt x="140" y="0"/>
                      <a:pt x="313" y="0"/>
                    </a:cubicBezTo>
                    <a:cubicBezTo>
                      <a:pt x="487" y="0"/>
                      <a:pt x="627" y="141"/>
                      <a:pt x="627" y="314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887020" y="2066163"/>
            <a:ext cx="5156621" cy="1039618"/>
            <a:chOff x="4558140" y="915566"/>
            <a:chExt cx="3867466" cy="990550"/>
          </a:xfrm>
          <a:solidFill>
            <a:srgbClr val="FFAFAF"/>
          </a:solidFill>
        </p:grpSpPr>
        <p:sp>
          <p:nvSpPr>
            <p:cNvPr id="29" name="圆角矩形 28"/>
            <p:cNvSpPr/>
            <p:nvPr/>
          </p:nvSpPr>
          <p:spPr bwMode="auto">
            <a:xfrm>
              <a:off x="4558140" y="915566"/>
              <a:ext cx="3867466" cy="99055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矩形 35"/>
            <p:cNvSpPr>
              <a:spLocks noChangeArrowheads="1"/>
            </p:cNvSpPr>
            <p:nvPr/>
          </p:nvSpPr>
          <p:spPr bwMode="auto">
            <a:xfrm>
              <a:off x="4826129" y="989522"/>
              <a:ext cx="3456538" cy="8516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跟我来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”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—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令人信服的远见卓识。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建立远景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：透过对未来的预见力进而制订组织愿景。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战略决策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：透过信息收集分析进而进行战略决策。</a:t>
              </a:r>
            </a:p>
          </p:txBody>
        </p:sp>
      </p:grpSp>
      <p:sp>
        <p:nvSpPr>
          <p:cNvPr id="31" name="五边形 30"/>
          <p:cNvSpPr/>
          <p:nvPr/>
        </p:nvSpPr>
        <p:spPr>
          <a:xfrm>
            <a:off x="3969634" y="2301015"/>
            <a:ext cx="2320901" cy="569912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ea typeface="微软雅黑" panose="020B0503020204020204" pitchFamily="34" charset="-122"/>
              </a:rPr>
              <a:t>战略规划与决策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887022" y="3337436"/>
            <a:ext cx="5156620" cy="1039620"/>
            <a:chOff x="4558141" y="2040470"/>
            <a:chExt cx="3867465" cy="990551"/>
          </a:xfrm>
          <a:solidFill>
            <a:srgbClr val="FFAFAF"/>
          </a:solidFill>
        </p:grpSpPr>
        <p:sp>
          <p:nvSpPr>
            <p:cNvPr id="33" name="圆角矩形 32"/>
            <p:cNvSpPr/>
            <p:nvPr/>
          </p:nvSpPr>
          <p:spPr bwMode="auto">
            <a:xfrm>
              <a:off x="4558141" y="2040470"/>
              <a:ext cx="3867465" cy="99055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4" name="矩形 35"/>
            <p:cNvSpPr>
              <a:spLocks noChangeArrowheads="1"/>
            </p:cNvSpPr>
            <p:nvPr/>
          </p:nvSpPr>
          <p:spPr bwMode="auto">
            <a:xfrm>
              <a:off x="4826129" y="2223333"/>
              <a:ext cx="3456538" cy="6158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一起干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”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—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令人信服的精神力量。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建立团队：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透过愿景等吸引人才，组建团队。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优化组织：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不断地运用引进开发适当激励等手段优化组织。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87020" y="4561083"/>
            <a:ext cx="5156621" cy="1039618"/>
            <a:chOff x="4558140" y="3165376"/>
            <a:chExt cx="3867466" cy="990550"/>
          </a:xfrm>
          <a:solidFill>
            <a:srgbClr val="FFAFAF"/>
          </a:solidFill>
        </p:grpSpPr>
        <p:sp>
          <p:nvSpPr>
            <p:cNvPr id="36" name="圆角矩形 35"/>
            <p:cNvSpPr/>
            <p:nvPr/>
          </p:nvSpPr>
          <p:spPr bwMode="auto">
            <a:xfrm>
              <a:off x="4558140" y="3165376"/>
              <a:ext cx="3867466" cy="99055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7" name="矩形 35"/>
            <p:cNvSpPr>
              <a:spLocks noChangeArrowheads="1"/>
            </p:cNvSpPr>
            <p:nvPr/>
          </p:nvSpPr>
          <p:spPr bwMode="auto">
            <a:xfrm>
              <a:off x="4826129" y="3420840"/>
              <a:ext cx="3456538" cy="439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“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看我的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”</a:t>
              </a: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—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令人信服的表率作用。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引领行为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：运用各种方法与组织的互动实现目标。</a:t>
              </a:r>
            </a:p>
          </p:txBody>
        </p:sp>
      </p:grpSp>
      <p:sp>
        <p:nvSpPr>
          <p:cNvPr id="38" name="五边形 37"/>
          <p:cNvSpPr/>
          <p:nvPr/>
        </p:nvSpPr>
        <p:spPr>
          <a:xfrm>
            <a:off x="3969634" y="3520049"/>
            <a:ext cx="2320901" cy="568325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组建优质团队</a:t>
            </a:r>
          </a:p>
        </p:txBody>
      </p:sp>
      <p:sp>
        <p:nvSpPr>
          <p:cNvPr id="39" name="五边形 38"/>
          <p:cNvSpPr/>
          <p:nvPr/>
        </p:nvSpPr>
        <p:spPr>
          <a:xfrm>
            <a:off x="3960108" y="4796731"/>
            <a:ext cx="2320901" cy="568325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ea typeface="微软雅黑" panose="020B0503020204020204" pitchFamily="34" charset="-122"/>
              </a:rPr>
              <a:t>引领目标实现</a:t>
            </a:r>
          </a:p>
        </p:txBody>
      </p:sp>
      <p:sp>
        <p:nvSpPr>
          <p:cNvPr id="40" name="燕尾形 39"/>
          <p:cNvSpPr/>
          <p:nvPr/>
        </p:nvSpPr>
        <p:spPr bwMode="auto">
          <a:xfrm>
            <a:off x="1357926" y="2866793"/>
            <a:ext cx="2062659" cy="1874835"/>
          </a:xfrm>
          <a:prstGeom prst="cub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1628420" y="38042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领导力</a:t>
            </a: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40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团队领导力2018.9.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bbc4188-a710-4151-b2e9-10d0a42a356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宽屏</PresentationFormat>
  <Paragraphs>227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等线</vt:lpstr>
      <vt:lpstr>时尚中黑简体</vt:lpstr>
      <vt:lpstr>宋体</vt:lpstr>
      <vt:lpstr>微软雅黑</vt:lpstr>
      <vt:lpstr>字魂58号-创中黑-Regular</vt:lpstr>
      <vt:lpstr>Agency FB</vt:lpstr>
      <vt:lpstr>Arial</vt:lpstr>
      <vt:lpstr>Calibri</vt:lpstr>
      <vt:lpstr>Calibri Light</vt:lpstr>
      <vt:lpstr>Century Gothic</vt:lpstr>
      <vt:lpstr>Impact</vt:lpstr>
      <vt:lpstr>Tahoma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团队领导力2018.9.4.pptx</dc:title>
  <dc:creator/>
  <cp:lastModifiedBy/>
  <cp:revision>2</cp:revision>
  <dcterms:created xsi:type="dcterms:W3CDTF">2019-12-06T12:39:00Z</dcterms:created>
  <dcterms:modified xsi:type="dcterms:W3CDTF">2021-01-05T14:08:50Z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